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295" r:id="rId9"/>
    <p:sldId id="302" r:id="rId10"/>
    <p:sldId id="304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Biofuels Careers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Unit 6, Lesson 1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1462366" y="652975"/>
            <a:ext cx="4718304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Educational Pathway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1090670"/>
            <a:ext cx="4718304" cy="51008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Entry-level Trainings/Certifications</a:t>
            </a:r>
          </a:p>
          <a:p>
            <a:pPr lvl="2"/>
            <a:r>
              <a:rPr lang="en-US" dirty="0" smtClean="0"/>
              <a:t>Boiler License</a:t>
            </a:r>
          </a:p>
          <a:p>
            <a:pPr lvl="2"/>
            <a:r>
              <a:rPr lang="en-US" dirty="0" smtClean="0"/>
              <a:t>General Agriculture Training</a:t>
            </a:r>
          </a:p>
          <a:p>
            <a:pPr lvl="2"/>
            <a:r>
              <a:rPr lang="en-US" dirty="0" smtClean="0"/>
              <a:t>Welding</a:t>
            </a:r>
          </a:p>
          <a:p>
            <a:pPr lvl="1"/>
            <a:r>
              <a:rPr lang="en-US" dirty="0" smtClean="0"/>
              <a:t>Associate’s Degree Majors</a:t>
            </a:r>
          </a:p>
          <a:p>
            <a:pPr lvl="2"/>
            <a:r>
              <a:rPr lang="en-US" dirty="0" smtClean="0"/>
              <a:t>Agriculture</a:t>
            </a:r>
          </a:p>
          <a:p>
            <a:pPr lvl="2"/>
            <a:r>
              <a:rPr lang="en-US" dirty="0" smtClean="0"/>
              <a:t>Electrical Construction &amp; Control</a:t>
            </a:r>
          </a:p>
          <a:p>
            <a:pPr lvl="2"/>
            <a:r>
              <a:rPr lang="en-US" dirty="0" smtClean="0"/>
              <a:t>Ethanol Production &amp; Management</a:t>
            </a:r>
          </a:p>
          <a:p>
            <a:pPr lvl="2"/>
            <a:r>
              <a:rPr lang="en-US" dirty="0" smtClean="0"/>
              <a:t>Electromechanical</a:t>
            </a:r>
          </a:p>
          <a:p>
            <a:pPr lvl="2"/>
            <a:r>
              <a:rPr lang="en-US" dirty="0" smtClean="0"/>
              <a:t>Industrial Technology</a:t>
            </a:r>
          </a:p>
          <a:p>
            <a:pPr lvl="1"/>
            <a:r>
              <a:rPr lang="en-US" dirty="0" smtClean="0"/>
              <a:t>Bachelor’s Degree Majors</a:t>
            </a:r>
          </a:p>
          <a:p>
            <a:pPr lvl="2"/>
            <a:r>
              <a:rPr lang="en-US" dirty="0" smtClean="0"/>
              <a:t>Accounting</a:t>
            </a:r>
          </a:p>
          <a:p>
            <a:pPr lvl="2"/>
            <a:r>
              <a:rPr lang="en-US" dirty="0" smtClean="0"/>
              <a:t>Agriculture</a:t>
            </a:r>
          </a:p>
          <a:p>
            <a:pPr lvl="2"/>
            <a:r>
              <a:rPr lang="en-US" dirty="0" smtClean="0"/>
              <a:t>Business Management</a:t>
            </a:r>
          </a:p>
          <a:p>
            <a:pPr lvl="2"/>
            <a:r>
              <a:rPr lang="en-US" dirty="0" smtClean="0"/>
              <a:t>Chemistry/Microbiology</a:t>
            </a:r>
          </a:p>
          <a:p>
            <a:pPr lvl="2"/>
            <a:r>
              <a:rPr lang="en-US" dirty="0" smtClean="0"/>
              <a:t>Industrial Technology</a:t>
            </a:r>
          </a:p>
          <a:p>
            <a:pPr lvl="2"/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6180670" y="652975"/>
            <a:ext cx="4718304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Career Pathway</a:t>
            </a:r>
            <a:endParaRPr lang="en-US" b="1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180670" y="1090671"/>
            <a:ext cx="4718304" cy="540928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Jobs Requiring Training and/or Certification</a:t>
            </a:r>
          </a:p>
          <a:p>
            <a:pPr lvl="2"/>
            <a:r>
              <a:rPr lang="en-US" dirty="0" smtClean="0"/>
              <a:t>Assistant Operators</a:t>
            </a:r>
          </a:p>
          <a:p>
            <a:pPr lvl="2"/>
            <a:r>
              <a:rPr lang="en-US" dirty="0" smtClean="0"/>
              <a:t>Assistant Boiler Operators</a:t>
            </a:r>
          </a:p>
          <a:p>
            <a:pPr lvl="2"/>
            <a:r>
              <a:rPr lang="en-US" dirty="0" smtClean="0"/>
              <a:t>Commodity Handlers</a:t>
            </a:r>
          </a:p>
          <a:p>
            <a:pPr lvl="2"/>
            <a:r>
              <a:rPr lang="en-US" dirty="0" smtClean="0"/>
              <a:t>Maintenance</a:t>
            </a:r>
          </a:p>
          <a:p>
            <a:pPr lvl="2"/>
            <a:r>
              <a:rPr lang="en-US" dirty="0" smtClean="0"/>
              <a:t>Warehouse/Receiving Clerk</a:t>
            </a:r>
          </a:p>
          <a:p>
            <a:pPr lvl="1"/>
            <a:r>
              <a:rPr lang="en-US" dirty="0" smtClean="0"/>
              <a:t>Jobs Requiring an Associate’s Degree</a:t>
            </a:r>
          </a:p>
          <a:p>
            <a:pPr lvl="2"/>
            <a:r>
              <a:rPr lang="en-US" dirty="0" smtClean="0"/>
              <a:t>Boiler Operator</a:t>
            </a:r>
          </a:p>
          <a:p>
            <a:pPr lvl="2"/>
            <a:r>
              <a:rPr lang="en-US" dirty="0" smtClean="0"/>
              <a:t>Electrician</a:t>
            </a:r>
          </a:p>
          <a:p>
            <a:pPr lvl="2"/>
            <a:r>
              <a:rPr lang="en-US" dirty="0" smtClean="0"/>
              <a:t>Grain Merchandiser</a:t>
            </a:r>
          </a:p>
          <a:p>
            <a:pPr lvl="2"/>
            <a:r>
              <a:rPr lang="en-US" dirty="0" smtClean="0"/>
              <a:t>Human Resources Director</a:t>
            </a:r>
          </a:p>
          <a:p>
            <a:pPr lvl="2"/>
            <a:r>
              <a:rPr lang="en-US" dirty="0" smtClean="0"/>
              <a:t>Lab Assistant</a:t>
            </a:r>
          </a:p>
          <a:p>
            <a:pPr lvl="2"/>
            <a:r>
              <a:rPr lang="en-US" dirty="0" smtClean="0"/>
              <a:t>Maintenance Manager</a:t>
            </a:r>
          </a:p>
          <a:p>
            <a:pPr lvl="2"/>
            <a:r>
              <a:rPr lang="en-US" dirty="0" smtClean="0"/>
              <a:t>Safety Officer</a:t>
            </a:r>
          </a:p>
          <a:p>
            <a:pPr lvl="2"/>
            <a:r>
              <a:rPr lang="en-US" dirty="0" smtClean="0"/>
              <a:t>Team Lead Operator</a:t>
            </a:r>
          </a:p>
          <a:p>
            <a:pPr lvl="1"/>
            <a:r>
              <a:rPr lang="en-US" dirty="0" smtClean="0"/>
              <a:t>Jobs Requiring a Bachelor’s Degree</a:t>
            </a:r>
          </a:p>
          <a:p>
            <a:pPr lvl="2"/>
            <a:r>
              <a:rPr lang="en-US" dirty="0" smtClean="0"/>
              <a:t>Accountant</a:t>
            </a:r>
          </a:p>
          <a:p>
            <a:pPr lvl="2"/>
            <a:r>
              <a:rPr lang="en-US" dirty="0" smtClean="0"/>
              <a:t>Commodity Marketing Director</a:t>
            </a:r>
          </a:p>
          <a:p>
            <a:pPr lvl="2"/>
            <a:r>
              <a:rPr lang="en-US" dirty="0" smtClean="0"/>
              <a:t>Environmental Specialist</a:t>
            </a:r>
          </a:p>
          <a:p>
            <a:pPr lvl="2"/>
            <a:r>
              <a:rPr lang="en-US" dirty="0" smtClean="0"/>
              <a:t>Lab Manager</a:t>
            </a:r>
          </a:p>
          <a:p>
            <a:pPr lvl="2"/>
            <a:r>
              <a:rPr lang="en-US" dirty="0" smtClean="0"/>
              <a:t>Plant Manager</a:t>
            </a:r>
          </a:p>
          <a:p>
            <a:pPr lvl="2"/>
            <a:r>
              <a:rPr lang="en-US" dirty="0" smtClean="0"/>
              <a:t>Safety Officer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0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Production of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Grain Accountant</a:t>
            </a:r>
          </a:p>
          <a:p>
            <a:pPr lvl="2"/>
            <a:r>
              <a:rPr lang="en-US" dirty="0"/>
              <a:t>Farmer</a:t>
            </a:r>
          </a:p>
          <a:p>
            <a:pPr lvl="2"/>
            <a:r>
              <a:rPr lang="en-US" dirty="0"/>
              <a:t>Seed Dealer</a:t>
            </a:r>
          </a:p>
          <a:p>
            <a:pPr lvl="2"/>
            <a:r>
              <a:rPr lang="en-US" dirty="0"/>
              <a:t>Equipment </a:t>
            </a:r>
            <a:r>
              <a:rPr lang="en-US" dirty="0" smtClean="0"/>
              <a:t>Dealer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128" y="2995007"/>
            <a:ext cx="5484329" cy="36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Transportation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Logistics Manager</a:t>
            </a:r>
          </a:p>
          <a:p>
            <a:pPr lvl="2"/>
            <a:r>
              <a:rPr lang="en-US" dirty="0"/>
              <a:t>Truck driver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140" y="3558448"/>
            <a:ext cx="4919115" cy="30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Ethanol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General Manager</a:t>
            </a:r>
          </a:p>
          <a:p>
            <a:pPr lvl="2"/>
            <a:r>
              <a:rPr lang="en-US" dirty="0"/>
              <a:t>Production Supervisor</a:t>
            </a:r>
          </a:p>
          <a:p>
            <a:pPr lvl="2"/>
            <a:r>
              <a:rPr lang="en-US" dirty="0"/>
              <a:t>Lab Manager</a:t>
            </a:r>
          </a:p>
          <a:p>
            <a:pPr lvl="2"/>
            <a:r>
              <a:rPr lang="en-US" dirty="0"/>
              <a:t>Materials Handler</a:t>
            </a:r>
          </a:p>
          <a:p>
            <a:pPr lvl="2"/>
            <a:r>
              <a:rPr lang="en-US" dirty="0"/>
              <a:t>Production Operators</a:t>
            </a:r>
          </a:p>
          <a:p>
            <a:pPr lvl="2"/>
            <a:r>
              <a:rPr lang="en-US" dirty="0"/>
              <a:t>Chemical Engineers</a:t>
            </a:r>
          </a:p>
          <a:p>
            <a:pPr lvl="2"/>
            <a:r>
              <a:rPr lang="en-US" dirty="0"/>
              <a:t>Handler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092" y="3161841"/>
            <a:ext cx="2691285" cy="35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002" y="982132"/>
            <a:ext cx="8303138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Careers in Production and Maintenance of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Project Leader</a:t>
            </a:r>
          </a:p>
          <a:p>
            <a:pPr lvl="2"/>
            <a:r>
              <a:rPr lang="en-US" dirty="0"/>
              <a:t>Electricians</a:t>
            </a:r>
          </a:p>
          <a:p>
            <a:pPr lvl="2"/>
            <a:r>
              <a:rPr lang="en-US" dirty="0"/>
              <a:t>Mechanical Technicians</a:t>
            </a:r>
          </a:p>
          <a:p>
            <a:pPr lvl="2"/>
            <a:r>
              <a:rPr lang="en-US" dirty="0"/>
              <a:t>Maintenance Technicians</a:t>
            </a:r>
          </a:p>
          <a:p>
            <a:pPr lvl="2"/>
            <a:r>
              <a:rPr lang="en-US" dirty="0"/>
              <a:t>Mechanical Engineers</a:t>
            </a:r>
          </a:p>
          <a:p>
            <a:pPr lvl="2"/>
            <a:r>
              <a:rPr lang="en-US" dirty="0"/>
              <a:t>Civil Engineers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837" y="3789803"/>
            <a:ext cx="3899971" cy="29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002" y="982132"/>
            <a:ext cx="8303138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</a:t>
            </a:r>
            <a:r>
              <a:rPr lang="en-US" dirty="0" smtClean="0"/>
              <a:t>in the Distribution </a:t>
            </a:r>
            <a:r>
              <a:rPr lang="en-US" dirty="0"/>
              <a:t>of Ethanol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Product loading</a:t>
            </a:r>
          </a:p>
          <a:p>
            <a:pPr lvl="2"/>
            <a:r>
              <a:rPr lang="en-US" dirty="0"/>
              <a:t>Ethanol Stations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018" y="3382179"/>
            <a:ext cx="4762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002" y="982132"/>
            <a:ext cx="8303138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in the		</a:t>
            </a:r>
            <a:r>
              <a:rPr lang="en-US" dirty="0" smtClean="0"/>
              <a:t>Marketing/Clerical/Industry </a:t>
            </a:r>
            <a:r>
              <a:rPr lang="en-US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/>
            <a:r>
              <a:rPr lang="en-US" dirty="0"/>
              <a:t>Environmental Health </a:t>
            </a:r>
            <a:r>
              <a:rPr lang="en-US" dirty="0" smtClean="0"/>
              <a:t>and Safety </a:t>
            </a:r>
            <a:r>
              <a:rPr lang="en-US" dirty="0"/>
              <a:t>Coordinator</a:t>
            </a:r>
          </a:p>
          <a:p>
            <a:pPr lvl="2"/>
            <a:r>
              <a:rPr lang="en-US" dirty="0"/>
              <a:t>Auto Dealerships</a:t>
            </a:r>
          </a:p>
          <a:p>
            <a:pPr lvl="2"/>
            <a:r>
              <a:rPr lang="en-US" dirty="0"/>
              <a:t>Auto Technicians</a:t>
            </a:r>
          </a:p>
          <a:p>
            <a:pPr lvl="2"/>
            <a:r>
              <a:rPr lang="en-US" dirty="0"/>
              <a:t>Equipment (mechanical)</a:t>
            </a:r>
          </a:p>
          <a:p>
            <a:pPr lvl="2"/>
            <a:r>
              <a:rPr lang="en-US" dirty="0"/>
              <a:t>Engineer</a:t>
            </a:r>
          </a:p>
          <a:p>
            <a:pPr lvl="2"/>
            <a:r>
              <a:rPr lang="en-US" dirty="0"/>
              <a:t>Secretary</a:t>
            </a:r>
          </a:p>
          <a:p>
            <a:pPr lvl="2"/>
            <a:r>
              <a:rPr lang="en-US" dirty="0"/>
              <a:t>Accountants</a:t>
            </a:r>
          </a:p>
          <a:p>
            <a:pPr lvl="2"/>
            <a:r>
              <a:rPr lang="en-US" dirty="0"/>
              <a:t>Lawyers</a:t>
            </a:r>
          </a:p>
          <a:p>
            <a:pPr lvl="2"/>
            <a:r>
              <a:rPr lang="en-US" dirty="0"/>
              <a:t>Payroll</a:t>
            </a:r>
          </a:p>
          <a:p>
            <a:pPr lvl="2"/>
            <a:r>
              <a:rPr lang="en-US" dirty="0"/>
              <a:t>Clerks</a:t>
            </a:r>
          </a:p>
          <a:p>
            <a:pPr lvl="2"/>
            <a:r>
              <a:rPr lang="en-US" dirty="0"/>
              <a:t>Attorneys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11" y="4078137"/>
            <a:ext cx="2991402" cy="203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986" y="3470473"/>
            <a:ext cx="2767895" cy="18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7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66" y="-378810"/>
            <a:ext cx="11945522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 err="1" smtClean="0"/>
              <a:t>biorefineries</a:t>
            </a:r>
            <a:r>
              <a:rPr lang="en-US" dirty="0" smtClean="0"/>
              <a:t> provide jobs in Iowa communities?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626126"/>
            <a:ext cx="8168640" cy="62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002" y="982132"/>
            <a:ext cx="8303138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Career Pathway?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373435" y="2621081"/>
            <a:ext cx="94561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Career Pathways </a:t>
            </a:r>
            <a:r>
              <a:rPr lang="en-US" sz="2000" dirty="0"/>
              <a:t>are a workforce development strategy used in the U.S. to support workers’ transitions from education into and through the workforce.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strategy has been adopted at the federal, state and local levels in order to increase education, training and learning opportunities for America’s current and emerging workforce.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career pathway groups careers related together by related fields and similar characteristics.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employment requirements require common interests, strengths, and competencies.</a:t>
            </a:r>
          </a:p>
        </p:txBody>
      </p:sp>
    </p:spTree>
    <p:extLst>
      <p:ext uri="{BB962C8B-B14F-4D97-AF65-F5344CB8AC3E}">
        <p14:creationId xmlns:p14="http://schemas.microsoft.com/office/powerpoint/2010/main" val="3023328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2480</TotalTime>
  <Words>283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Organic</vt:lpstr>
      <vt:lpstr>Biofuels Careers</vt:lpstr>
      <vt:lpstr>Careers in Production of Inputs</vt:lpstr>
      <vt:lpstr>Careers in Transportation of Materials</vt:lpstr>
      <vt:lpstr>Careers in Ethanol Processing</vt:lpstr>
      <vt:lpstr>Careers in Production and Maintenance of Facilities</vt:lpstr>
      <vt:lpstr>Careers in the Distribution of Ethanol</vt:lpstr>
      <vt:lpstr>Careers in the  Marketing/Clerical/Industry Support</vt:lpstr>
      <vt:lpstr>Do biorefineries provide jobs in Iowa communities?</vt:lpstr>
      <vt:lpstr>What is a Career Pathway?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110</cp:revision>
  <cp:lastPrinted>2015-02-23T11:22:58Z</cp:lastPrinted>
  <dcterms:created xsi:type="dcterms:W3CDTF">2015-02-17T22:12:25Z</dcterms:created>
  <dcterms:modified xsi:type="dcterms:W3CDTF">2015-10-28T16:52:11Z</dcterms:modified>
</cp:coreProperties>
</file>